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435" r:id="rId5"/>
    <p:sldId id="258" r:id="rId6"/>
    <p:sldId id="2441" r:id="rId7"/>
    <p:sldId id="2442" r:id="rId8"/>
    <p:sldId id="2443" r:id="rId9"/>
    <p:sldId id="2444" r:id="rId10"/>
    <p:sldId id="2445" r:id="rId11"/>
    <p:sldId id="2446" r:id="rId12"/>
    <p:sldId id="244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2153"/>
    <a:srgbClr val="898989"/>
    <a:srgbClr val="2F3342"/>
    <a:srgbClr val="A53F52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74" autoAdjust="0"/>
  </p:normalViewPr>
  <p:slideViewPr>
    <p:cSldViewPr snapToGrid="0">
      <p:cViewPr>
        <p:scale>
          <a:sx n="100" d="100"/>
          <a:sy n="100" d="100"/>
        </p:scale>
        <p:origin x="936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4416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7/22/2018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7/22/2018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38A396-E30B-644A-8E9F-E9BED5E867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882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53" r:id="rId8"/>
    <p:sldLayoutId id="2147483655" r:id="rId9"/>
    <p:sldLayoutId id="2147483666" r:id="rId10"/>
    <p:sldLayoutId id="2147483669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jp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Rectangle 4" descr="Accent block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  <a:lumOff val="25000"/>
                  <a:alpha val="70000"/>
                </a:scheme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00B0F0">
                  <a:alpha val="70000"/>
                </a:srgbClr>
              </a:gs>
            </a:gsLst>
            <a:lin ang="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3108925"/>
            <a:ext cx="10787270" cy="83064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CLAIM </a:t>
            </a:r>
            <a:r>
              <a:rPr lang="en-US" b="1" dirty="0"/>
              <a:t>MANAGEMENT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70275" y="3985874"/>
            <a:ext cx="5251450" cy="3651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ON THE BLOCKCHAIN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8062BE6-5BDF-4F22-A126-2480C816ADC2}"/>
              </a:ext>
            </a:extLst>
          </p:cNvPr>
          <p:cNvSpPr txBox="1">
            <a:spLocks/>
          </p:cNvSpPr>
          <p:nvPr/>
        </p:nvSpPr>
        <p:spPr>
          <a:xfrm>
            <a:off x="3470275" y="2538088"/>
            <a:ext cx="525145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spc="200" dirty="0">
                <a:solidFill>
                  <a:srgbClr val="FFC000"/>
                </a:solidFill>
              </a:rPr>
              <a:t>TEAM  SUPERCRISPY</a:t>
            </a:r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520779"/>
            <a:ext cx="5251450" cy="1661297"/>
          </a:xfrm>
        </p:spPr>
        <p:txBody>
          <a:bodyPr>
            <a:noAutofit/>
          </a:bodyPr>
          <a:lstStyle/>
          <a:p>
            <a:r>
              <a:rPr lang="en-US" sz="4800" dirty="0"/>
              <a:t>REBECCA IS ALMOST THERE...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51B5543-04C9-48D8-9C24-3FE983645E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0658" r="10658"/>
          <a:stretch>
            <a:fillRect/>
          </a:stretch>
        </p:blipFill>
        <p:spPr/>
      </p:pic>
      <p:sp>
        <p:nvSpPr>
          <p:cNvPr id="14" name="Rectangle 13" descr="Accent block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75000"/>
                  <a:lumOff val="25000"/>
                  <a:alpha val="50000"/>
                </a:scheme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</a:gsLst>
            <a:lin ang="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1B2DFEC-82B3-4F86-A460-93BD403D76E5}"/>
              </a:ext>
            </a:extLst>
          </p:cNvPr>
          <p:cNvSpPr/>
          <p:nvPr/>
        </p:nvSpPr>
        <p:spPr>
          <a:xfrm>
            <a:off x="6062774" y="4783493"/>
            <a:ext cx="205274" cy="20527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1BEDEC3-1821-41F1-A106-CEF66515D350}"/>
              </a:ext>
            </a:extLst>
          </p:cNvPr>
          <p:cNvCxnSpPr>
            <a:cxnSpLocks/>
          </p:cNvCxnSpPr>
          <p:nvPr/>
        </p:nvCxnSpPr>
        <p:spPr>
          <a:xfrm>
            <a:off x="6257925" y="4886131"/>
            <a:ext cx="45898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9F0A63B8-6926-4A01-B7B2-9658773DC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2492" y="4710015"/>
            <a:ext cx="352231" cy="352231"/>
          </a:xfrm>
          <a:prstGeom prst="rect">
            <a:avLst/>
          </a:prstGeom>
        </p:spPr>
      </p:pic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59893C35-8676-47B2-B7B3-CC9C5C17A754}"/>
              </a:ext>
            </a:extLst>
          </p:cNvPr>
          <p:cNvSpPr/>
          <p:nvPr/>
        </p:nvSpPr>
        <p:spPr>
          <a:xfrm>
            <a:off x="9584288" y="4643148"/>
            <a:ext cx="466529" cy="466529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CCF452-5A3B-4443-B7C0-D6469FCDDBFD}"/>
              </a:ext>
            </a:extLst>
          </p:cNvPr>
          <p:cNvSpPr/>
          <p:nvPr/>
        </p:nvSpPr>
        <p:spPr>
          <a:xfrm rot="1095055">
            <a:off x="4289510" y="-326051"/>
            <a:ext cx="1281869" cy="7700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654129"/>
            <a:ext cx="5251450" cy="1661297"/>
          </a:xfrm>
        </p:spPr>
        <p:txBody>
          <a:bodyPr>
            <a:noAutofit/>
          </a:bodyPr>
          <a:lstStyle/>
          <a:p>
            <a:r>
              <a:rPr lang="en-US" sz="4800" dirty="0"/>
              <a:t>OH NOOO!</a:t>
            </a:r>
            <a:br>
              <a:rPr lang="en-US" sz="4800" dirty="0"/>
            </a:br>
            <a:r>
              <a:rPr lang="en-US" sz="4800" b="1" dirty="0"/>
              <a:t>SHE CRASHES.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51B5543-04C9-48D8-9C24-3FE983645E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6096000" cy="6988029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74C7C49-2662-48F4-ABA1-712913D31578}"/>
              </a:ext>
            </a:extLst>
          </p:cNvPr>
          <p:cNvSpPr/>
          <p:nvPr/>
        </p:nvSpPr>
        <p:spPr>
          <a:xfrm rot="1095055">
            <a:off x="4289510" y="-326051"/>
            <a:ext cx="1281869" cy="7700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9624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673179"/>
            <a:ext cx="5251450" cy="1661297"/>
          </a:xfrm>
        </p:spPr>
        <p:txBody>
          <a:bodyPr>
            <a:noAutofit/>
          </a:bodyPr>
          <a:lstStyle/>
          <a:p>
            <a:r>
              <a:rPr lang="en-US" sz="4800" dirty="0"/>
              <a:t>REBECCA IS FINE BUT THE </a:t>
            </a:r>
            <a:r>
              <a:rPr lang="en-US" sz="4800" b="1" dirty="0"/>
              <a:t>BIKE IS BROKEN</a:t>
            </a:r>
            <a:r>
              <a:rPr lang="en-US" sz="4800" dirty="0"/>
              <a:t>.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51B5543-04C9-48D8-9C24-3FE983645E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-3666144" y="0"/>
            <a:ext cx="9821966" cy="6858000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324D664-EF89-4D2D-9C4E-7FE060217EB6}"/>
              </a:ext>
            </a:extLst>
          </p:cNvPr>
          <p:cNvSpPr/>
          <p:nvPr/>
        </p:nvSpPr>
        <p:spPr>
          <a:xfrm rot="1095055">
            <a:off x="4289510" y="-326051"/>
            <a:ext cx="1281869" cy="7700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0208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857" y="1741713"/>
            <a:ext cx="5897217" cy="3340247"/>
          </a:xfrm>
        </p:spPr>
        <p:txBody>
          <a:bodyPr>
            <a:noAutofit/>
          </a:bodyPr>
          <a:lstStyle/>
          <a:p>
            <a:r>
              <a:rPr lang="en-US" sz="4400" dirty="0"/>
              <a:t>REBECCA IS LUCKY.</a:t>
            </a: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SHE HAS OUR SUPER-CRISPY </a:t>
            </a:r>
            <a:r>
              <a:rPr lang="en-US" sz="4400" b="1" dirty="0"/>
              <a:t>LIABILITY INSURANCE.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781E61-EA37-44C3-AF59-0EEA2D6D4ACA}"/>
              </a:ext>
            </a:extLst>
          </p:cNvPr>
          <p:cNvSpPr/>
          <p:nvPr/>
        </p:nvSpPr>
        <p:spPr>
          <a:xfrm>
            <a:off x="1972249" y="2105561"/>
            <a:ext cx="198002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 dirty="0">
                <a:sym typeface="Wingdings" panose="05000000000000000000" pitchFamily="2" charset="2"/>
              </a:rPr>
              <a:t></a:t>
            </a:r>
            <a:endParaRPr lang="de-DE" sz="16600" dirty="0"/>
          </a:p>
        </p:txBody>
      </p:sp>
    </p:spTree>
    <p:extLst>
      <p:ext uri="{BB962C8B-B14F-4D97-AF65-F5344CB8AC3E}">
        <p14:creationId xmlns:p14="http://schemas.microsoft.com/office/powerpoint/2010/main" val="526723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C16171A5-1FF5-4D91-80B3-CE4E02112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2303" y="4950341"/>
            <a:ext cx="510599" cy="51059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93867E-ACD4-42C3-872E-373E3F4EB2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6</a:t>
            </a:fld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771B13-3925-4F49-8675-B03A11183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</p:spPr>
        <p:txBody>
          <a:bodyPr/>
          <a:lstStyle/>
          <a:p>
            <a:r>
              <a:rPr lang="de-DE" dirty="0"/>
              <a:t>BEFORE STARTING HER JOURNEY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33426C-1A51-448D-90E0-C8A7D27A5FCC}"/>
              </a:ext>
            </a:extLst>
          </p:cNvPr>
          <p:cNvSpPr/>
          <p:nvPr/>
        </p:nvSpPr>
        <p:spPr>
          <a:xfrm>
            <a:off x="3396343" y="4977885"/>
            <a:ext cx="1586204" cy="1082351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REBECCA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962791-5F7E-4B2E-A3A4-B67F4A02FDA9}"/>
              </a:ext>
            </a:extLst>
          </p:cNvPr>
          <p:cNvSpPr/>
          <p:nvPr/>
        </p:nvSpPr>
        <p:spPr>
          <a:xfrm>
            <a:off x="7570237" y="4977884"/>
            <a:ext cx="1586204" cy="1082351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INSURANCE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COMPANY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DAA4A5D-A37E-4CFB-BF55-D303D4903EB5}"/>
              </a:ext>
            </a:extLst>
          </p:cNvPr>
          <p:cNvCxnSpPr/>
          <p:nvPr/>
        </p:nvCxnSpPr>
        <p:spPr>
          <a:xfrm>
            <a:off x="5411755" y="5559881"/>
            <a:ext cx="16608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79AD0B19-22D2-4729-9483-412F5E5A24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82094" y="4996742"/>
            <a:ext cx="464198" cy="4641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EEB250-7679-498E-8856-EF6133C500BB}"/>
              </a:ext>
            </a:extLst>
          </p:cNvPr>
          <p:cNvSpPr txBox="1"/>
          <p:nvPr/>
        </p:nvSpPr>
        <p:spPr>
          <a:xfrm>
            <a:off x="6518017" y="4905675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€</a:t>
            </a:r>
            <a:endParaRPr lang="de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3C0AEE-8189-4076-81C5-AEF758D0F1B6}"/>
              </a:ext>
            </a:extLst>
          </p:cNvPr>
          <p:cNvSpPr txBox="1"/>
          <p:nvPr/>
        </p:nvSpPr>
        <p:spPr>
          <a:xfrm>
            <a:off x="5704151" y="5607314"/>
            <a:ext cx="1078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0xabc123</a:t>
            </a:r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EEA5359B-A049-40A5-9CB7-F5AC437502BD}"/>
              </a:ext>
            </a:extLst>
          </p:cNvPr>
          <p:cNvSpPr/>
          <p:nvPr/>
        </p:nvSpPr>
        <p:spPr>
          <a:xfrm>
            <a:off x="7570237" y="1932881"/>
            <a:ext cx="1586204" cy="1082351"/>
          </a:xfrm>
          <a:prstGeom prst="cloud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BD5F5A-B18B-4F1A-A69C-3AD29CDB74AA}"/>
              </a:ext>
            </a:extLst>
          </p:cNvPr>
          <p:cNvSpPr txBox="1"/>
          <p:nvPr/>
        </p:nvSpPr>
        <p:spPr>
          <a:xfrm>
            <a:off x="8552805" y="3680641"/>
            <a:ext cx="2320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0xabc123 is insured.</a:t>
            </a:r>
          </a:p>
          <a:p>
            <a:r>
              <a:rPr lang="de-DE" i="1" dirty="0"/>
              <a:t>Max. coverage: 3000€.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4D777ED-4121-4019-B018-617E6704B8D0}"/>
              </a:ext>
            </a:extLst>
          </p:cNvPr>
          <p:cNvCxnSpPr>
            <a:cxnSpLocks/>
          </p:cNvCxnSpPr>
          <p:nvPr/>
        </p:nvCxnSpPr>
        <p:spPr>
          <a:xfrm flipV="1">
            <a:off x="8378891" y="3368353"/>
            <a:ext cx="0" cy="12709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6433AE5-862D-4BC7-87FA-F9C69E19991D}"/>
              </a:ext>
            </a:extLst>
          </p:cNvPr>
          <p:cNvSpPr txBox="1"/>
          <p:nvPr/>
        </p:nvSpPr>
        <p:spPr>
          <a:xfrm>
            <a:off x="9230128" y="1927397"/>
            <a:ext cx="23080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Blockchain</a:t>
            </a:r>
          </a:p>
          <a:p>
            <a:r>
              <a:rPr lang="de-DE" dirty="0"/>
              <a:t>Only certified Insurers </a:t>
            </a:r>
          </a:p>
          <a:p>
            <a:r>
              <a:rPr lang="de-DE" dirty="0"/>
              <a:t>Can add entries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41A9E481-67F9-484F-8553-3D05C122F3BC}"/>
              </a:ext>
            </a:extLst>
          </p:cNvPr>
          <p:cNvSpPr txBox="1">
            <a:spLocks/>
          </p:cNvSpPr>
          <p:nvPr/>
        </p:nvSpPr>
        <p:spPr>
          <a:xfrm>
            <a:off x="3470275" y="3890624"/>
            <a:ext cx="5251450" cy="36512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r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B129DB2-18E7-463B-96DE-2A576B6C990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94519" y="1048037"/>
            <a:ext cx="11002962" cy="35387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spc="0" dirty="0">
                <a:solidFill>
                  <a:srgbClr val="2C2153"/>
                </a:solidFill>
              </a:rPr>
              <a:t>REBECCA GETS AN INSURANCE FOR THE TRIP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0E0E992-5436-4999-AF8C-68B3ACF425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731"/>
          <a:stretch/>
        </p:blipFill>
        <p:spPr>
          <a:xfrm>
            <a:off x="2733166" y="1884291"/>
            <a:ext cx="7162054" cy="42390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DC1B1A9-DFBC-4DEA-9EA1-1ED20C057670}"/>
              </a:ext>
            </a:extLst>
          </p:cNvPr>
          <p:cNvSpPr/>
          <p:nvPr/>
        </p:nvSpPr>
        <p:spPr>
          <a:xfrm>
            <a:off x="4195541" y="2125441"/>
            <a:ext cx="1296797" cy="3908201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71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20" grpId="0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93867E-ACD4-42C3-872E-373E3F4EB2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7</a:t>
            </a:fld>
            <a:endParaRPr lang="en-ZA" dirty="0"/>
          </a:p>
        </p:txBody>
      </p:sp>
      <p:sp>
        <p:nvSpPr>
          <p:cNvPr id="18" name="Scroll: Vertical 17">
            <a:extLst>
              <a:ext uri="{FF2B5EF4-FFF2-40B4-BE49-F238E27FC236}">
                <a16:creationId xmlns:a16="http://schemas.microsoft.com/office/drawing/2014/main" id="{213F6416-CAFA-4401-81CB-2E08B252D410}"/>
              </a:ext>
            </a:extLst>
          </p:cNvPr>
          <p:cNvSpPr/>
          <p:nvPr/>
        </p:nvSpPr>
        <p:spPr>
          <a:xfrm>
            <a:off x="6293704" y="4618244"/>
            <a:ext cx="1127309" cy="1441992"/>
          </a:xfrm>
          <a:prstGeom prst="verticalScroll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771B13-3925-4F49-8675-B03A11183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</p:spPr>
        <p:txBody>
          <a:bodyPr/>
          <a:lstStyle/>
          <a:p>
            <a:r>
              <a:rPr lang="de-DE" dirty="0"/>
              <a:t>BEFORE STARTING HER JOURNEY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33426C-1A51-448D-90E0-C8A7D27A5FCC}"/>
              </a:ext>
            </a:extLst>
          </p:cNvPr>
          <p:cNvSpPr/>
          <p:nvPr/>
        </p:nvSpPr>
        <p:spPr>
          <a:xfrm>
            <a:off x="3396343" y="4977885"/>
            <a:ext cx="1586204" cy="1082351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REBECCA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962791-5F7E-4B2E-A3A4-B67F4A02FDA9}"/>
              </a:ext>
            </a:extLst>
          </p:cNvPr>
          <p:cNvSpPr/>
          <p:nvPr/>
        </p:nvSpPr>
        <p:spPr>
          <a:xfrm>
            <a:off x="3396343" y="1847886"/>
            <a:ext cx="1586204" cy="1082351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BIKE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SHARER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DAA4A5D-A37E-4CFB-BF55-D303D4903EB5}"/>
              </a:ext>
            </a:extLst>
          </p:cNvPr>
          <p:cNvCxnSpPr>
            <a:cxnSpLocks/>
          </p:cNvCxnSpPr>
          <p:nvPr/>
        </p:nvCxnSpPr>
        <p:spPr>
          <a:xfrm flipV="1">
            <a:off x="4189445" y="3305042"/>
            <a:ext cx="0" cy="13342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79AD0B19-22D2-4729-9483-412F5E5A2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8547" y="3740051"/>
            <a:ext cx="464198" cy="4641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EEB250-7679-498E-8856-EF6133C500BB}"/>
              </a:ext>
            </a:extLst>
          </p:cNvPr>
          <p:cNvSpPr txBox="1"/>
          <p:nvPr/>
        </p:nvSpPr>
        <p:spPr>
          <a:xfrm>
            <a:off x="5286948" y="1826496"/>
            <a:ext cx="2139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Is 0xabc123 insured?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3C0AEE-8189-4076-81C5-AEF758D0F1B6}"/>
              </a:ext>
            </a:extLst>
          </p:cNvPr>
          <p:cNvSpPr txBox="1"/>
          <p:nvPr/>
        </p:nvSpPr>
        <p:spPr>
          <a:xfrm>
            <a:off x="4310074" y="367976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€</a:t>
            </a:r>
            <a:endParaRPr lang="de-DE" dirty="0"/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EEA5359B-A049-40A5-9CB7-F5AC437502BD}"/>
              </a:ext>
            </a:extLst>
          </p:cNvPr>
          <p:cNvSpPr/>
          <p:nvPr/>
        </p:nvSpPr>
        <p:spPr>
          <a:xfrm>
            <a:off x="7570237" y="1932881"/>
            <a:ext cx="1586204" cy="1082351"/>
          </a:xfrm>
          <a:prstGeom prst="cloud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4D777ED-4121-4019-B018-617E6704B8D0}"/>
              </a:ext>
            </a:extLst>
          </p:cNvPr>
          <p:cNvCxnSpPr>
            <a:cxnSpLocks/>
          </p:cNvCxnSpPr>
          <p:nvPr/>
        </p:nvCxnSpPr>
        <p:spPr>
          <a:xfrm>
            <a:off x="5405870" y="2247427"/>
            <a:ext cx="185996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B129DB2-18E7-463B-96DE-2A576B6C990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94519" y="1048037"/>
            <a:ext cx="11002962" cy="353872"/>
          </a:xfrm>
        </p:spPr>
        <p:txBody>
          <a:bodyPr/>
          <a:lstStyle/>
          <a:p>
            <a:r>
              <a:rPr lang="de-DE" spc="0" dirty="0">
                <a:solidFill>
                  <a:srgbClr val="2C2153"/>
                </a:solidFill>
              </a:rPr>
              <a:t>REBECCA RENTS A BIKE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5098057-D3D5-4607-AC54-05AB90A3304B}"/>
              </a:ext>
            </a:extLst>
          </p:cNvPr>
          <p:cNvCxnSpPr>
            <a:cxnSpLocks/>
          </p:cNvCxnSpPr>
          <p:nvPr/>
        </p:nvCxnSpPr>
        <p:spPr>
          <a:xfrm flipH="1">
            <a:off x="5405870" y="2558448"/>
            <a:ext cx="185996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C2BA415-A67E-4E7A-B1DC-1CF62462FF7A}"/>
              </a:ext>
            </a:extLst>
          </p:cNvPr>
          <p:cNvSpPr txBox="1"/>
          <p:nvPr/>
        </p:nvSpPr>
        <p:spPr>
          <a:xfrm>
            <a:off x="5304741" y="2612012"/>
            <a:ext cx="2090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i="1" dirty="0"/>
              <a:t>0xabc123 is insured.</a:t>
            </a:r>
          </a:p>
          <a:p>
            <a:pPr algn="ctr"/>
            <a:r>
              <a:rPr lang="de-DE" i="1" dirty="0"/>
              <a:t>Max. 3000€.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47D4F4-E353-45DA-9210-426D6CA76E94}"/>
              </a:ext>
            </a:extLst>
          </p:cNvPr>
          <p:cNvSpPr txBox="1"/>
          <p:nvPr/>
        </p:nvSpPr>
        <p:spPr>
          <a:xfrm>
            <a:off x="7570236" y="4582908"/>
            <a:ext cx="365021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Smart Contract </a:t>
            </a:r>
            <a:br>
              <a:rPr lang="de-DE" b="1" dirty="0"/>
            </a:br>
            <a:endParaRPr lang="de-DE" b="1" dirty="0"/>
          </a:p>
          <a:p>
            <a:r>
              <a:rPr lang="de-DE" dirty="0"/>
              <a:t>Bike Sharer           Insurance Company</a:t>
            </a:r>
          </a:p>
          <a:p>
            <a:endParaRPr lang="de-DE" sz="500" dirty="0"/>
          </a:p>
          <a:p>
            <a:r>
              <a:rPr lang="de-DE" dirty="0"/>
              <a:t>(max. coverage 3000€)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14BF8D-4F11-4150-8E1F-ED2414ABA6E5}"/>
              </a:ext>
            </a:extLst>
          </p:cNvPr>
          <p:cNvSpPr/>
          <p:nvPr/>
        </p:nvSpPr>
        <p:spPr>
          <a:xfrm>
            <a:off x="1154452" y="1443584"/>
            <a:ext cx="9293269" cy="181475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12120F2-2839-4ECF-85A6-0008DB7BCED8}"/>
              </a:ext>
            </a:extLst>
          </p:cNvPr>
          <p:cNvCxnSpPr>
            <a:cxnSpLocks/>
          </p:cNvCxnSpPr>
          <p:nvPr/>
        </p:nvCxnSpPr>
        <p:spPr>
          <a:xfrm>
            <a:off x="8806457" y="5320190"/>
            <a:ext cx="397609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58C117B-DB9D-4C6F-9A1A-A36D4EB41016}"/>
              </a:ext>
            </a:extLst>
          </p:cNvPr>
          <p:cNvSpPr txBox="1"/>
          <p:nvPr/>
        </p:nvSpPr>
        <p:spPr>
          <a:xfrm>
            <a:off x="3650355" y="4626602"/>
            <a:ext cx="1078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0xabc123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9B4271-766E-4D44-BE8D-CBD34C81788F}"/>
              </a:ext>
            </a:extLst>
          </p:cNvPr>
          <p:cNvSpPr/>
          <p:nvPr/>
        </p:nvSpPr>
        <p:spPr>
          <a:xfrm rot="5400000">
            <a:off x="2630703" y="3673823"/>
            <a:ext cx="3002035" cy="2219709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ts val="1000"/>
              </a:spcBef>
            </a:pPr>
            <a:endParaRPr lang="de-DE" sz="2000">
              <a:solidFill>
                <a:srgbClr val="2C21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92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  <p:bldP spid="15" grpId="0" animBg="1"/>
      <p:bldP spid="27" grpId="0"/>
      <p:bldP spid="24" grpId="0"/>
      <p:bldP spid="21" grpId="0" animBg="1"/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93867E-ACD4-42C3-872E-373E3F4EB2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fld id="{4B73C415-D670-4716-A5EC-CC4D52CA2BAC}" type="slidenum">
              <a:rPr lang="en-ZA" smtClean="0"/>
              <a:pPr/>
              <a:t>8</a:t>
            </a:fld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771B13-3925-4F49-8675-B03A11183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</p:spPr>
        <p:txBody>
          <a:bodyPr/>
          <a:lstStyle/>
          <a:p>
            <a:r>
              <a:rPr lang="de-DE" dirty="0"/>
              <a:t>AFTER THE CRASH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33426C-1A51-448D-90E0-C8A7D27A5FCC}"/>
              </a:ext>
            </a:extLst>
          </p:cNvPr>
          <p:cNvSpPr/>
          <p:nvPr/>
        </p:nvSpPr>
        <p:spPr>
          <a:xfrm>
            <a:off x="2069724" y="4239346"/>
            <a:ext cx="1586204" cy="1082351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BIKE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SHARER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B129DB2-18E7-463B-96DE-2A576B6C990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94519" y="1048037"/>
            <a:ext cx="11002962" cy="35387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spc="0" dirty="0">
                <a:solidFill>
                  <a:srgbClr val="2C2153"/>
                </a:solidFill>
              </a:rPr>
              <a:t>SMART CONTRACT IS TRIGGERED WITHOUT ANY INVOLVEMENT OF REBECCA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3A7A7A-E588-4F0D-83F7-92A6881B2FF6}"/>
              </a:ext>
            </a:extLst>
          </p:cNvPr>
          <p:cNvSpPr/>
          <p:nvPr/>
        </p:nvSpPr>
        <p:spPr>
          <a:xfrm>
            <a:off x="8808914" y="4239346"/>
            <a:ext cx="1586204" cy="1082351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INSURANCE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COMPANY</a:t>
            </a:r>
          </a:p>
        </p:txBody>
      </p:sp>
      <p:sp>
        <p:nvSpPr>
          <p:cNvPr id="21" name="Scroll: Vertical 20">
            <a:extLst>
              <a:ext uri="{FF2B5EF4-FFF2-40B4-BE49-F238E27FC236}">
                <a16:creationId xmlns:a16="http://schemas.microsoft.com/office/drawing/2014/main" id="{55C97F63-B633-4CB6-8A7E-D4D55759DEE0}"/>
              </a:ext>
            </a:extLst>
          </p:cNvPr>
          <p:cNvSpPr/>
          <p:nvPr/>
        </p:nvSpPr>
        <p:spPr>
          <a:xfrm>
            <a:off x="5771761" y="4191269"/>
            <a:ext cx="921321" cy="1178504"/>
          </a:xfrm>
          <a:prstGeom prst="verticalScroll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8B618EA-24ED-40D3-99C3-281837558359}"/>
              </a:ext>
            </a:extLst>
          </p:cNvPr>
          <p:cNvSpPr/>
          <p:nvPr/>
        </p:nvSpPr>
        <p:spPr>
          <a:xfrm>
            <a:off x="7752908" y="2118840"/>
            <a:ext cx="847249" cy="847249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4400" b="1" dirty="0">
                <a:solidFill>
                  <a:schemeClr val="tx1"/>
                </a:solidFill>
              </a:rPr>
              <a:t>?</a:t>
            </a:r>
            <a:endParaRPr lang="de-DE" b="1" dirty="0">
              <a:solidFill>
                <a:schemeClr val="tx1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ACEFCC-4B1A-49DE-A786-64A0032E5365}"/>
              </a:ext>
            </a:extLst>
          </p:cNvPr>
          <p:cNvGrpSpPr/>
          <p:nvPr/>
        </p:nvGrpSpPr>
        <p:grpSpPr>
          <a:xfrm>
            <a:off x="5818778" y="2118840"/>
            <a:ext cx="847248" cy="847248"/>
            <a:chOff x="5762236" y="2384284"/>
            <a:chExt cx="1334278" cy="1334278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6C654B1-0511-43AC-9D2B-17D33982D6EF}"/>
                </a:ext>
              </a:extLst>
            </p:cNvPr>
            <p:cNvSpPr/>
            <p:nvPr/>
          </p:nvSpPr>
          <p:spPr>
            <a:xfrm>
              <a:off x="5762236" y="2384284"/>
              <a:ext cx="1334278" cy="1334278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12079E57-766F-4838-8BDB-CFD98FA4C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27319" y="2649367"/>
              <a:ext cx="804111" cy="804111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1ABECD2-756E-4E6F-B3B7-9B44E21C8268}"/>
              </a:ext>
            </a:extLst>
          </p:cNvPr>
          <p:cNvGrpSpPr/>
          <p:nvPr/>
        </p:nvGrpSpPr>
        <p:grpSpPr>
          <a:xfrm>
            <a:off x="3884644" y="2118838"/>
            <a:ext cx="847252" cy="847252"/>
            <a:chOff x="3237722" y="2435290"/>
            <a:chExt cx="1334278" cy="1334278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6A58C5B-8762-45B6-951C-ABB6F30F3D9D}"/>
                </a:ext>
              </a:extLst>
            </p:cNvPr>
            <p:cNvSpPr/>
            <p:nvPr/>
          </p:nvSpPr>
          <p:spPr>
            <a:xfrm>
              <a:off x="3237722" y="2435290"/>
              <a:ext cx="1334278" cy="1334278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812ACD0-6DC3-4654-9AC0-044F3DAAD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80706" y="2704064"/>
              <a:ext cx="848309" cy="848309"/>
            </a:xfrm>
            <a:prstGeom prst="rect">
              <a:avLst/>
            </a:prstGeom>
          </p:spPr>
        </p:pic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9ADD092-082C-46E7-939E-583B5AE71184}"/>
              </a:ext>
            </a:extLst>
          </p:cNvPr>
          <p:cNvCxnSpPr>
            <a:cxnSpLocks/>
          </p:cNvCxnSpPr>
          <p:nvPr/>
        </p:nvCxnSpPr>
        <p:spPr>
          <a:xfrm>
            <a:off x="4581331" y="3055096"/>
            <a:ext cx="1514669" cy="10717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9303BC-FFEC-42FE-86AC-62770864C7A2}"/>
              </a:ext>
            </a:extLst>
          </p:cNvPr>
          <p:cNvCxnSpPr>
            <a:cxnSpLocks/>
          </p:cNvCxnSpPr>
          <p:nvPr/>
        </p:nvCxnSpPr>
        <p:spPr>
          <a:xfrm>
            <a:off x="6243423" y="3163078"/>
            <a:ext cx="0" cy="8850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66182C8-6339-4206-B4F4-7744C7DF58F1}"/>
              </a:ext>
            </a:extLst>
          </p:cNvPr>
          <p:cNvCxnSpPr>
            <a:cxnSpLocks/>
          </p:cNvCxnSpPr>
          <p:nvPr/>
        </p:nvCxnSpPr>
        <p:spPr>
          <a:xfrm flipH="1">
            <a:off x="6390847" y="3055096"/>
            <a:ext cx="1623082" cy="10717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1D87A88-48FD-443E-988F-BD00A4795E5A}"/>
              </a:ext>
            </a:extLst>
          </p:cNvPr>
          <p:cNvSpPr txBox="1"/>
          <p:nvPr/>
        </p:nvSpPr>
        <p:spPr>
          <a:xfrm>
            <a:off x="7429561" y="3498354"/>
            <a:ext cx="1758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Possible triggers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8D8444E-D62B-429A-8E51-EA54C468AA05}"/>
              </a:ext>
            </a:extLst>
          </p:cNvPr>
          <p:cNvGrpSpPr/>
          <p:nvPr/>
        </p:nvGrpSpPr>
        <p:grpSpPr>
          <a:xfrm>
            <a:off x="3894169" y="4347934"/>
            <a:ext cx="1660849" cy="928068"/>
            <a:chOff x="3884644" y="5042431"/>
            <a:chExt cx="1660849" cy="928068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C977DE7-1CF0-4DE9-9AFA-7A932D53CF08}"/>
                </a:ext>
              </a:extLst>
            </p:cNvPr>
            <p:cNvCxnSpPr/>
            <p:nvPr/>
          </p:nvCxnSpPr>
          <p:spPr>
            <a:xfrm>
              <a:off x="3884644" y="5475018"/>
              <a:ext cx="166084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EEF33D7-AA82-436F-83D4-BC7248211218}"/>
                </a:ext>
              </a:extLst>
            </p:cNvPr>
            <p:cNvSpPr txBox="1"/>
            <p:nvPr/>
          </p:nvSpPr>
          <p:spPr>
            <a:xfrm>
              <a:off x="4164220" y="5042431"/>
              <a:ext cx="826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Payout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9D6B1DD-5CC5-4525-931D-27C8D5685B0B}"/>
                </a:ext>
              </a:extLst>
            </p:cNvPr>
            <p:cNvSpPr txBox="1"/>
            <p:nvPr/>
          </p:nvSpPr>
          <p:spPr>
            <a:xfrm>
              <a:off x="4417654" y="5508834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€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3988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1" grpId="0" animBg="1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Rectangle 4" descr="Accent block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  <a:lumOff val="25000"/>
                  <a:alpha val="70000"/>
                </a:scheme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00B0F0">
                  <a:alpha val="70000"/>
                </a:srgbClr>
              </a:gs>
            </a:gsLst>
            <a:lin ang="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3185125"/>
            <a:ext cx="10787270" cy="830649"/>
          </a:xfrm>
        </p:spPr>
        <p:txBody>
          <a:bodyPr>
            <a:normAutofit fontScale="90000"/>
          </a:bodyPr>
          <a:lstStyle/>
          <a:p>
            <a:r>
              <a:rPr lang="en-US" dirty="0"/>
              <a:t>TECH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932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7F8FE84D-1C5B-4BEC-B121-E591FDBAB6BF}" vid="{661C2926-06AF-44F1-B5FF-221AB225336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1E58EF16-B055-4F34-8D7A-DD080B2C9F9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63D0180-3F4E-4F9D-9380-9BB760D9E9B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BC7DF1B-6056-439C-A7E0-36C22B70ABF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0</TotalTime>
  <Words>121</Words>
  <Application>Microsoft Office PowerPoint</Application>
  <PresentationFormat>Widescreen</PresentationFormat>
  <Paragraphs>53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Bebas</vt:lpstr>
      <vt:lpstr>Calibri</vt:lpstr>
      <vt:lpstr>Calibri Light</vt:lpstr>
      <vt:lpstr>Gill Sans</vt:lpstr>
      <vt:lpstr>Wingdings</vt:lpstr>
      <vt:lpstr>Office Theme</vt:lpstr>
      <vt:lpstr>CLAIM MANAGEMENT</vt:lpstr>
      <vt:lpstr>REBECCA IS ALMOST THERE...</vt:lpstr>
      <vt:lpstr>OH NOOO! SHE CRASHES.</vt:lpstr>
      <vt:lpstr>REBECCA IS FINE BUT THE BIKE IS BROKEN.</vt:lpstr>
      <vt:lpstr>REBECCA IS LUCKY.  SHE HAS OUR SUPER-CRISPY LIABILITY INSURANCE.</vt:lpstr>
      <vt:lpstr>BEFORE STARTING HER JOURNEY</vt:lpstr>
      <vt:lpstr>BEFORE STARTING HER JOURNEY</vt:lpstr>
      <vt:lpstr>AFTER THE CRASH</vt:lpstr>
      <vt:lpstr>TECH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2018-07-22T07:24:46Z</dcterms:created>
  <dcterms:modified xsi:type="dcterms:W3CDTF">2018-07-22T11:37:29Z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